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58" r:id="rId4"/>
    <p:sldId id="257" r:id="rId5"/>
    <p:sldId id="263" r:id="rId6"/>
    <p:sldId id="261" r:id="rId7"/>
    <p:sldId id="278" r:id="rId8"/>
    <p:sldId id="264" r:id="rId9"/>
    <p:sldId id="266" r:id="rId10"/>
    <p:sldId id="269" r:id="rId11"/>
    <p:sldId id="272" r:id="rId12"/>
    <p:sldId id="267" r:id="rId13"/>
    <p:sldId id="268" r:id="rId14"/>
    <p:sldId id="273" r:id="rId15"/>
    <p:sldId id="280" r:id="rId16"/>
    <p:sldId id="281" r:id="rId17"/>
    <p:sldId id="260" r:id="rId18"/>
    <p:sldId id="275" r:id="rId19"/>
    <p:sldId id="279" r:id="rId20"/>
    <p:sldId id="265" r:id="rId21"/>
    <p:sldId id="262" r:id="rId22"/>
    <p:sldId id="282" r:id="rId23"/>
    <p:sldId id="270" r:id="rId24"/>
    <p:sldId id="274" r:id="rId25"/>
    <p:sldId id="271" r:id="rId26"/>
    <p:sldId id="277" r:id="rId27"/>
    <p:sldId id="276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01" d="100"/>
          <a:sy n="101" d="100"/>
        </p:scale>
        <p:origin x="-9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3536-70C0-45EA-8D95-35B9FC69A06F}" type="datetimeFigureOut">
              <a:rPr lang="fi-FI" smtClean="0"/>
              <a:t>1.2.2016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7E476-61BB-446D-85A8-D8DD862B4A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78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7E476-61BB-446D-85A8-D8DD862B4A7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40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000"/>
            <a:ext cx="9144000" cy="594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7544"/>
            <a:ext cx="7772400" cy="972000"/>
          </a:xfrm>
        </p:spPr>
        <p:txBody>
          <a:bodyPr anchor="b">
            <a:normAutofit/>
          </a:bodyPr>
          <a:lstStyle>
            <a:lvl1pPr algn="ctr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6464"/>
            <a:ext cx="6858000" cy="42483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F758-8C35-41FC-964B-A1169C674A4A}" type="datetime1">
              <a:rPr lang="fi-FI" smtClean="0"/>
              <a:t>1.2.2016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263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aksi sisältöä ja hyperl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2988000" cy="48615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990725"/>
            <a:ext cx="2988000" cy="2826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188-EEAA-4A90-93E8-3B3BFFB1FE3C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Kuvan paikkamerkki 10"/>
          <p:cNvSpPr>
            <a:spLocks noGrp="1" noChangeAspect="1"/>
          </p:cNvSpPr>
          <p:nvPr>
            <p:ph type="pic" sz="quarter" idx="13"/>
          </p:nvPr>
        </p:nvSpPr>
        <p:spPr>
          <a:xfrm>
            <a:off x="3524250" y="1476374"/>
            <a:ext cx="5155949" cy="334035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4816475"/>
            <a:ext cx="8207375" cy="91757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Lisää hyperlinkki </a:t>
            </a:r>
          </a:p>
        </p:txBody>
      </p:sp>
    </p:spTree>
    <p:extLst>
      <p:ext uri="{BB962C8B-B14F-4D97-AF65-F5344CB8AC3E}">
        <p14:creationId xmlns:p14="http://schemas.microsoft.com/office/powerpoint/2010/main" val="420422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3008625" cy="64800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143125"/>
            <a:ext cx="3008625" cy="36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FE64-0DAB-4FD2-8716-BCAA7DADB112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Kaavion paikkamerkki 5"/>
          <p:cNvSpPr>
            <a:spLocks noGrp="1"/>
          </p:cNvSpPr>
          <p:nvPr>
            <p:ph type="chart" sz="quarter" idx="13"/>
          </p:nvPr>
        </p:nvSpPr>
        <p:spPr>
          <a:xfrm>
            <a:off x="3533774" y="1476374"/>
            <a:ext cx="5148000" cy="4320000"/>
          </a:xfrm>
        </p:spPr>
        <p:txBody>
          <a:bodyPr/>
          <a:lstStyle/>
          <a:p>
            <a:r>
              <a:rPr lang="fi-FI" smtClean="0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20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u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8EE-F9C9-4412-84AD-CEEB8284E215}" type="datetime1">
              <a:rPr lang="fi-FI" smtClean="0"/>
              <a:t>1.2.2016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845400" y="18720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8" name="Kyynel 13"/>
          <p:cNvSpPr/>
          <p:nvPr userDrawn="1"/>
        </p:nvSpPr>
        <p:spPr>
          <a:xfrm rot="18900000">
            <a:off x="575666" y="2017132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3437045" y="30168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845400" y="30168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028690" y="42084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2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7045" y="42084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845400" y="42084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028690" y="18720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3437045" y="18720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6" name="Tekstin paikkamerkki 6"/>
          <p:cNvSpPr>
            <a:spLocks noGrp="1"/>
          </p:cNvSpPr>
          <p:nvPr>
            <p:ph type="body" sz="quarter" idx="21" hasCustomPrompt="1"/>
          </p:nvPr>
        </p:nvSpPr>
        <p:spPr>
          <a:xfrm>
            <a:off x="6028690" y="3016800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Luku</a:t>
            </a:r>
          </a:p>
        </p:txBody>
      </p:sp>
      <p:sp>
        <p:nvSpPr>
          <p:cNvPr id="17" name="Kyynel 13"/>
          <p:cNvSpPr/>
          <p:nvPr userDrawn="1"/>
        </p:nvSpPr>
        <p:spPr>
          <a:xfrm rot="18900000">
            <a:off x="575666" y="3190479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8" name="Kyynel 13"/>
          <p:cNvSpPr/>
          <p:nvPr userDrawn="1"/>
        </p:nvSpPr>
        <p:spPr>
          <a:xfrm rot="18900000">
            <a:off x="575666" y="4373901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2"/>
          </p:nvPr>
        </p:nvSpPr>
        <p:spPr>
          <a:xfrm>
            <a:off x="845400" y="238552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kstin paikkamerkki 6"/>
          <p:cNvSpPr>
            <a:spLocks noGrp="1"/>
          </p:cNvSpPr>
          <p:nvPr>
            <p:ph type="body" sz="quarter" idx="23"/>
          </p:nvPr>
        </p:nvSpPr>
        <p:spPr>
          <a:xfrm>
            <a:off x="3437045" y="238552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24"/>
          </p:nvPr>
        </p:nvSpPr>
        <p:spPr>
          <a:xfrm>
            <a:off x="6028690" y="238552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25"/>
          </p:nvPr>
        </p:nvSpPr>
        <p:spPr>
          <a:xfrm>
            <a:off x="845400" y="35370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26"/>
          </p:nvPr>
        </p:nvSpPr>
        <p:spPr>
          <a:xfrm>
            <a:off x="3437045" y="35370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kstin paikkamerkki 6"/>
          <p:cNvSpPr>
            <a:spLocks noGrp="1"/>
          </p:cNvSpPr>
          <p:nvPr>
            <p:ph type="body" sz="quarter" idx="27"/>
          </p:nvPr>
        </p:nvSpPr>
        <p:spPr>
          <a:xfrm>
            <a:off x="6028690" y="35370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kstin paikkamerkki 6"/>
          <p:cNvSpPr>
            <a:spLocks noGrp="1"/>
          </p:cNvSpPr>
          <p:nvPr>
            <p:ph type="body" sz="quarter" idx="28"/>
          </p:nvPr>
        </p:nvSpPr>
        <p:spPr>
          <a:xfrm>
            <a:off x="845400" y="47286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kstin paikkamerkki 6"/>
          <p:cNvSpPr>
            <a:spLocks noGrp="1"/>
          </p:cNvSpPr>
          <p:nvPr>
            <p:ph type="body" sz="quarter" idx="29"/>
          </p:nvPr>
        </p:nvSpPr>
        <p:spPr>
          <a:xfrm>
            <a:off x="3437045" y="47286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7" name="Tekstin paikkamerkki 6"/>
          <p:cNvSpPr>
            <a:spLocks noGrp="1"/>
          </p:cNvSpPr>
          <p:nvPr>
            <p:ph type="body" sz="quarter" idx="30"/>
          </p:nvPr>
        </p:nvSpPr>
        <p:spPr>
          <a:xfrm>
            <a:off x="6028690" y="4728675"/>
            <a:ext cx="2232000" cy="50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Kyynel 13"/>
          <p:cNvSpPr/>
          <p:nvPr userDrawn="1"/>
        </p:nvSpPr>
        <p:spPr>
          <a:xfrm rot="18900000">
            <a:off x="3166466" y="2026657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2" name="Kyynel 13"/>
          <p:cNvSpPr/>
          <p:nvPr userDrawn="1"/>
        </p:nvSpPr>
        <p:spPr>
          <a:xfrm rot="18900000">
            <a:off x="3166466" y="3200004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3" name="Kyynel 13"/>
          <p:cNvSpPr/>
          <p:nvPr userDrawn="1"/>
        </p:nvSpPr>
        <p:spPr>
          <a:xfrm rot="18900000">
            <a:off x="3166466" y="4383426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4" name="Kyynel 13"/>
          <p:cNvSpPr/>
          <p:nvPr userDrawn="1"/>
        </p:nvSpPr>
        <p:spPr>
          <a:xfrm rot="18900000">
            <a:off x="5757266" y="2036182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5" name="Kyynel 13"/>
          <p:cNvSpPr/>
          <p:nvPr userDrawn="1"/>
        </p:nvSpPr>
        <p:spPr>
          <a:xfrm rot="18900000">
            <a:off x="5757266" y="3209529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sp>
        <p:nvSpPr>
          <p:cNvPr id="36" name="Kyynel 13"/>
          <p:cNvSpPr/>
          <p:nvPr userDrawn="1"/>
        </p:nvSpPr>
        <p:spPr>
          <a:xfrm rot="18900000">
            <a:off x="5757266" y="4392951"/>
            <a:ext cx="214340" cy="218520"/>
          </a:xfrm>
          <a:custGeom>
            <a:avLst/>
            <a:gdLst>
              <a:gd name="connsiteX0" fmla="*/ 0 w 763213"/>
              <a:gd name="connsiteY0" fmla="*/ 381604 h 763208"/>
              <a:gd name="connsiteX1" fmla="*/ 381607 w 763213"/>
              <a:gd name="connsiteY1" fmla="*/ 0 h 763208"/>
              <a:gd name="connsiteX2" fmla="*/ 763213 w 763213"/>
              <a:gd name="connsiteY2" fmla="*/ 0 h 763208"/>
              <a:gd name="connsiteX3" fmla="*/ 763213 w 763213"/>
              <a:gd name="connsiteY3" fmla="*/ 381604 h 763208"/>
              <a:gd name="connsiteX4" fmla="*/ 381606 w 763213"/>
              <a:gd name="connsiteY4" fmla="*/ 763208 h 763208"/>
              <a:gd name="connsiteX5" fmla="*/ -1 w 763213"/>
              <a:gd name="connsiteY5" fmla="*/ 381604 h 763208"/>
              <a:gd name="connsiteX6" fmla="*/ 0 w 763213"/>
              <a:gd name="connsiteY6" fmla="*/ 381604 h 763208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763214 w 935635"/>
              <a:gd name="connsiteY3" fmla="*/ 571267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81608 w 935635"/>
              <a:gd name="connsiteY1" fmla="*/ 189663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935635"/>
              <a:gd name="connsiteY0" fmla="*/ 571267 h 952871"/>
              <a:gd name="connsiteX1" fmla="*/ 372987 w 935635"/>
              <a:gd name="connsiteY1" fmla="*/ 129315 h 952871"/>
              <a:gd name="connsiteX2" fmla="*/ 935635 w 935635"/>
              <a:gd name="connsiteY2" fmla="*/ 0 h 952871"/>
              <a:gd name="connsiteX3" fmla="*/ 814940 w 935635"/>
              <a:gd name="connsiteY3" fmla="*/ 605751 h 952871"/>
              <a:gd name="connsiteX4" fmla="*/ 381607 w 935635"/>
              <a:gd name="connsiteY4" fmla="*/ 952871 h 952871"/>
              <a:gd name="connsiteX5" fmla="*/ 0 w 935635"/>
              <a:gd name="connsiteY5" fmla="*/ 571267 h 952871"/>
              <a:gd name="connsiteX6" fmla="*/ 1 w 935635"/>
              <a:gd name="connsiteY6" fmla="*/ 571267 h 952871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  <a:gd name="connsiteX0" fmla="*/ 1 w 883908"/>
              <a:gd name="connsiteY0" fmla="*/ 519541 h 901145"/>
              <a:gd name="connsiteX1" fmla="*/ 372987 w 883908"/>
              <a:gd name="connsiteY1" fmla="*/ 77589 h 901145"/>
              <a:gd name="connsiteX2" fmla="*/ 883908 w 883908"/>
              <a:gd name="connsiteY2" fmla="*/ 0 h 901145"/>
              <a:gd name="connsiteX3" fmla="*/ 814940 w 883908"/>
              <a:gd name="connsiteY3" fmla="*/ 554025 h 901145"/>
              <a:gd name="connsiteX4" fmla="*/ 381607 w 883908"/>
              <a:gd name="connsiteY4" fmla="*/ 901145 h 901145"/>
              <a:gd name="connsiteX5" fmla="*/ 0 w 883908"/>
              <a:gd name="connsiteY5" fmla="*/ 519541 h 901145"/>
              <a:gd name="connsiteX6" fmla="*/ 1 w 883908"/>
              <a:gd name="connsiteY6" fmla="*/ 519541 h 9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908" h="901145">
                <a:moveTo>
                  <a:pt x="1" y="519541"/>
                </a:moveTo>
                <a:cubicBezTo>
                  <a:pt x="1" y="308787"/>
                  <a:pt x="127747" y="146558"/>
                  <a:pt x="372987" y="77589"/>
                </a:cubicBezTo>
                <a:lnTo>
                  <a:pt x="883908" y="0"/>
                </a:lnTo>
                <a:cubicBezTo>
                  <a:pt x="883908" y="127201"/>
                  <a:pt x="832182" y="392340"/>
                  <a:pt x="814940" y="554025"/>
                </a:cubicBezTo>
                <a:cubicBezTo>
                  <a:pt x="737350" y="790642"/>
                  <a:pt x="592363" y="901145"/>
                  <a:pt x="381607" y="901145"/>
                </a:cubicBezTo>
                <a:cubicBezTo>
                  <a:pt x="170851" y="901145"/>
                  <a:pt x="0" y="730295"/>
                  <a:pt x="0" y="519541"/>
                </a:cubicBezTo>
                <a:lnTo>
                  <a:pt x="1" y="51954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9087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35AC-3500-490E-9D8A-67010E8E1C66}" type="datetime1">
              <a:rPr lang="fi-FI" smtClean="0"/>
              <a:t>1.2.2016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3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88B9-34F3-4BDD-B249-5C6833505356}" type="datetime1">
              <a:rPr lang="fi-FI" smtClean="0"/>
              <a:t>1.2.2016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02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B82-0BF5-4C62-AFE8-18A93A7CB5BF}" type="datetime1">
              <a:rPr lang="fi-FI" smtClean="0"/>
              <a:t>1.2.2016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0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10FE-CD5C-4E3C-86A5-36003F5E636B}" type="datetime1">
              <a:rPr lang="fi-FI" smtClean="0"/>
              <a:t>1.2.2016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54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0E4-58F1-448F-84A0-03AF8316B6D4}" type="datetime1">
              <a:rPr lang="fi-FI" smtClean="0"/>
              <a:t>1.2.2016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1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76000"/>
            <a:ext cx="4032000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000"/>
            <a:ext cx="4032000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18D0-F95D-4429-B457-EE8C42D23604}" type="datetime1">
              <a:rPr lang="fi-FI" smtClean="0"/>
              <a:t>1.2.2016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90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403200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343150"/>
            <a:ext cx="4032000" cy="34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99" y="1476000"/>
            <a:ext cx="403200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199" y="2343150"/>
            <a:ext cx="4032000" cy="34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1A0-0509-4BF1-9A63-C61F560FBC5B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4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675" y="2383200"/>
            <a:ext cx="8064000" cy="1476000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fi-FI" dirty="0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5" y="3859707"/>
            <a:ext cx="8064000" cy="677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F93-FAC5-475C-9820-6CEEC0226AA3}" type="datetime1">
              <a:rPr lang="fi-FI" smtClean="0"/>
              <a:t>1.2.2016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19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266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42" y="2252662"/>
            <a:ext cx="2664000" cy="35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9137" y="1476000"/>
            <a:ext cx="266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399" y="2257425"/>
            <a:ext cx="2664000" cy="35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E13E-EE1B-48AA-810A-5E5ACDE46C0E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10274" y="1466475"/>
            <a:ext cx="2664000" cy="7200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10274" y="2247900"/>
            <a:ext cx="2664000" cy="35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_var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4032000" cy="64800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143125"/>
            <a:ext cx="4032000" cy="3636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436-195E-46E1-AB3C-59D618D331F5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Kuvan paikkamerkki 10"/>
          <p:cNvSpPr>
            <a:spLocks noGrp="1" noChangeAspect="1"/>
          </p:cNvSpPr>
          <p:nvPr>
            <p:ph type="pic" sz="quarter" idx="13"/>
          </p:nvPr>
        </p:nvSpPr>
        <p:spPr>
          <a:xfrm>
            <a:off x="4648198" y="1476374"/>
            <a:ext cx="4032000" cy="4212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648199" y="5714549"/>
            <a:ext cx="4032000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53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4032000" cy="64800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2143125"/>
            <a:ext cx="4032000" cy="36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A602-5D03-4613-874D-D22A71120082}" type="datetime1">
              <a:rPr lang="fi-FI" smtClean="0"/>
              <a:t>1.2.2016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Kuvan paikkamerkki 10"/>
          <p:cNvSpPr>
            <a:spLocks noGrp="1" noChangeAspect="1"/>
          </p:cNvSpPr>
          <p:nvPr>
            <p:ph type="pic" sz="quarter" idx="13"/>
          </p:nvPr>
        </p:nvSpPr>
        <p:spPr>
          <a:xfrm>
            <a:off x="4648199" y="1476375"/>
            <a:ext cx="4032000" cy="4320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uva-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E6F3-B0CE-4633-83B1-33064511C538}" type="datetime1">
              <a:rPr lang="fi-FI" smtClean="0"/>
              <a:t>1.2.2016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3801-6CEC-49CA-9BDE-138733879E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540000" y="1404000"/>
            <a:ext cx="1440000" cy="1152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Kuvan paikkamerkki 6"/>
          <p:cNvSpPr>
            <a:spLocks noGrp="1"/>
          </p:cNvSpPr>
          <p:nvPr>
            <p:ph type="pic" sz="quarter" idx="14"/>
          </p:nvPr>
        </p:nvSpPr>
        <p:spPr>
          <a:xfrm>
            <a:off x="540000" y="2908176"/>
            <a:ext cx="1440000" cy="1152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540000" y="4456800"/>
            <a:ext cx="1440000" cy="1152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6"/>
          </p:nvPr>
        </p:nvSpPr>
        <p:spPr>
          <a:xfrm>
            <a:off x="2428875" y="1404000"/>
            <a:ext cx="6246813" cy="2921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7"/>
          </p:nvPr>
        </p:nvSpPr>
        <p:spPr>
          <a:xfrm>
            <a:off x="2428875" y="1695450"/>
            <a:ext cx="6246813" cy="111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428875" y="2908176"/>
            <a:ext cx="6246813" cy="2921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Tekstin paikkamerkki 12"/>
          <p:cNvSpPr>
            <a:spLocks noGrp="1"/>
          </p:cNvSpPr>
          <p:nvPr>
            <p:ph type="body" sz="quarter" idx="19"/>
          </p:nvPr>
        </p:nvSpPr>
        <p:spPr>
          <a:xfrm>
            <a:off x="2428875" y="3219450"/>
            <a:ext cx="6246813" cy="111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6" name="Tekstin paikkamerkki 10"/>
          <p:cNvSpPr>
            <a:spLocks noGrp="1"/>
          </p:cNvSpPr>
          <p:nvPr>
            <p:ph type="body" sz="quarter" idx="20"/>
          </p:nvPr>
        </p:nvSpPr>
        <p:spPr>
          <a:xfrm>
            <a:off x="2438400" y="4412351"/>
            <a:ext cx="6246813" cy="2921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7" name="Tekstin paikkamerkki 12"/>
          <p:cNvSpPr>
            <a:spLocks noGrp="1"/>
          </p:cNvSpPr>
          <p:nvPr>
            <p:ph type="body" sz="quarter" idx="21"/>
          </p:nvPr>
        </p:nvSpPr>
        <p:spPr>
          <a:xfrm>
            <a:off x="2438400" y="4733925"/>
            <a:ext cx="6246813" cy="111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8" name="Suorakulmio 17"/>
          <p:cNvSpPr/>
          <p:nvPr userDrawn="1"/>
        </p:nvSpPr>
        <p:spPr>
          <a:xfrm>
            <a:off x="540000" y="2575050"/>
            <a:ext cx="1440000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 userDrawn="1"/>
        </p:nvSpPr>
        <p:spPr>
          <a:xfrm>
            <a:off x="533400" y="4078663"/>
            <a:ext cx="1440000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 userDrawn="1"/>
        </p:nvSpPr>
        <p:spPr>
          <a:xfrm>
            <a:off x="540000" y="5626800"/>
            <a:ext cx="1440000" cy="72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75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6176963"/>
            <a:ext cx="9144000" cy="6810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7200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76000"/>
            <a:ext cx="8208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2267F71-CC65-4171-A570-D5CA1A93FF9D}" type="datetime1">
              <a:rPr lang="fi-FI" smtClean="0"/>
              <a:t>1.2.2016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www.veripalvelu.fi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4825" y="6356351"/>
            <a:ext cx="647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9CF3801-6CEC-49CA-9BDE-138733879E1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32" y="275437"/>
            <a:ext cx="102913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3" r:id="rId5"/>
    <p:sldLayoutId id="2147483672" r:id="rId6"/>
    <p:sldLayoutId id="2147483673" r:id="rId7"/>
    <p:sldLayoutId id="2147483674" r:id="rId8"/>
    <p:sldLayoutId id="2147483676" r:id="rId9"/>
    <p:sldLayoutId id="2147483677" r:id="rId10"/>
    <p:sldLayoutId id="2147483678" r:id="rId11"/>
    <p:sldLayoutId id="2147483675" r:id="rId12"/>
    <p:sldLayoutId id="2147483666" r:id="rId13"/>
    <p:sldLayoutId id="2147483667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32"/>
        </a:spcBef>
        <a:buClr>
          <a:srgbClr val="CC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32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32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32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32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657" userDrawn="1">
          <p15:clr>
            <a:srgbClr val="F26B43"/>
          </p15:clr>
        </p15:guide>
        <p15:guide id="2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Hyytymistutkimukset </a:t>
            </a:r>
            <a:r>
              <a:rPr lang="fi-FI" dirty="0" err="1" smtClean="0"/>
              <a:t>spr</a:t>
            </a:r>
            <a:r>
              <a:rPr lang="fi-FI" dirty="0" smtClean="0"/>
              <a:t> veripalvelussa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Alisa Pasanen, Bioanalyytikko, SPR Veripalvelu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7" y="3901838"/>
            <a:ext cx="515156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Vuototaipumustutkimukset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Peruspaketti sisältää:</a:t>
            </a:r>
          </a:p>
          <a:p>
            <a:r>
              <a:rPr lang="fi-FI" dirty="0" smtClean="0"/>
              <a:t>P </a:t>
            </a:r>
            <a:r>
              <a:rPr lang="fi-FI" dirty="0"/>
              <a:t>-Hyytymistekijä </a:t>
            </a:r>
            <a:r>
              <a:rPr lang="fi-FI" dirty="0" smtClean="0"/>
              <a:t>XIII</a:t>
            </a:r>
            <a:endParaRPr lang="fi-FI" dirty="0"/>
          </a:p>
          <a:p>
            <a:r>
              <a:rPr lang="fi-FI" dirty="0"/>
              <a:t>P -</a:t>
            </a:r>
            <a:r>
              <a:rPr lang="fi-FI" dirty="0" err="1"/>
              <a:t>Hyytymistekjä</a:t>
            </a:r>
            <a:r>
              <a:rPr lang="fi-FI" dirty="0"/>
              <a:t> </a:t>
            </a:r>
            <a:r>
              <a:rPr lang="fi-FI" dirty="0" smtClean="0"/>
              <a:t>VIII</a:t>
            </a:r>
            <a:endParaRPr lang="fi-FI" dirty="0"/>
          </a:p>
          <a:p>
            <a:r>
              <a:rPr lang="fi-FI" dirty="0"/>
              <a:t>P -von </a:t>
            </a:r>
            <a:r>
              <a:rPr lang="fi-FI" dirty="0" err="1"/>
              <a:t>Willebrand</a:t>
            </a:r>
            <a:r>
              <a:rPr lang="fi-FI" dirty="0"/>
              <a:t> –tekijä, </a:t>
            </a:r>
            <a:r>
              <a:rPr lang="fi-FI" dirty="0" err="1" smtClean="0"/>
              <a:t>ristosetiinikofaktori</a:t>
            </a:r>
            <a:endParaRPr lang="fi-FI" dirty="0" smtClean="0"/>
          </a:p>
          <a:p>
            <a:r>
              <a:rPr lang="fi-FI" dirty="0" smtClean="0"/>
              <a:t>P </a:t>
            </a:r>
            <a:r>
              <a:rPr lang="fi-FI" dirty="0"/>
              <a:t>-</a:t>
            </a:r>
            <a:r>
              <a:rPr lang="fi-FI" dirty="0" err="1"/>
              <a:t>Trombopl.aika</a:t>
            </a:r>
            <a:r>
              <a:rPr lang="fi-FI" dirty="0"/>
              <a:t>, aktivoitu, </a:t>
            </a:r>
            <a:r>
              <a:rPr lang="fi-FI" dirty="0" smtClean="0"/>
              <a:t>partiaalinen (APTT)</a:t>
            </a:r>
          </a:p>
          <a:p>
            <a:r>
              <a:rPr lang="fi-FI" dirty="0" smtClean="0"/>
              <a:t>P </a:t>
            </a:r>
            <a:r>
              <a:rPr lang="fi-FI" dirty="0" err="1"/>
              <a:t>-Tromboplastiiniaika</a:t>
            </a:r>
            <a:r>
              <a:rPr lang="fi-FI" dirty="0"/>
              <a:t>, </a:t>
            </a:r>
            <a:r>
              <a:rPr lang="fi-FI" dirty="0" smtClean="0"/>
              <a:t>SPA</a:t>
            </a:r>
          </a:p>
          <a:p>
            <a:r>
              <a:rPr lang="fi-FI" dirty="0" smtClean="0"/>
              <a:t>P </a:t>
            </a:r>
            <a:r>
              <a:rPr lang="fi-FI" dirty="0"/>
              <a:t>-Hyytymistekijä </a:t>
            </a:r>
            <a:r>
              <a:rPr lang="fi-FI" dirty="0" smtClean="0"/>
              <a:t>V</a:t>
            </a:r>
            <a:endParaRPr lang="fi-FI" dirty="0"/>
          </a:p>
          <a:p>
            <a:r>
              <a:rPr lang="fi-FI" dirty="0" smtClean="0"/>
              <a:t>P </a:t>
            </a:r>
            <a:r>
              <a:rPr lang="fi-FI" dirty="0"/>
              <a:t>-Hyytymistekijä </a:t>
            </a:r>
            <a:r>
              <a:rPr lang="fi-FI" dirty="0" smtClean="0"/>
              <a:t>VII</a:t>
            </a:r>
            <a:endParaRPr lang="fi-FI" dirty="0"/>
          </a:p>
          <a:p>
            <a:r>
              <a:rPr lang="fi-FI" dirty="0" smtClean="0"/>
              <a:t>P </a:t>
            </a:r>
            <a:r>
              <a:rPr lang="fi-FI" dirty="0"/>
              <a:t>-</a:t>
            </a:r>
            <a:r>
              <a:rPr lang="fi-FI" dirty="0" err="1"/>
              <a:t>Protrombiini</a:t>
            </a:r>
            <a:r>
              <a:rPr lang="fi-FI" dirty="0"/>
              <a:t>	</a:t>
            </a:r>
          </a:p>
          <a:p>
            <a:r>
              <a:rPr lang="fi-FI" dirty="0" smtClean="0"/>
              <a:t>P </a:t>
            </a:r>
            <a:r>
              <a:rPr lang="fi-FI" dirty="0" err="1"/>
              <a:t>-Hyytymistekijä</a:t>
            </a:r>
            <a:r>
              <a:rPr lang="fi-FI" dirty="0"/>
              <a:t> </a:t>
            </a:r>
            <a:r>
              <a:rPr lang="fi-FI" dirty="0" smtClean="0"/>
              <a:t>X</a:t>
            </a:r>
          </a:p>
          <a:p>
            <a:r>
              <a:rPr lang="fi-FI" dirty="0" smtClean="0"/>
              <a:t>P </a:t>
            </a:r>
            <a:r>
              <a:rPr lang="fi-FI" dirty="0" smtClean="0"/>
              <a:t>–</a:t>
            </a:r>
            <a:r>
              <a:rPr lang="fi-FI" dirty="0" err="1" smtClean="0"/>
              <a:t>Fibrinogeeni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www.veripalvelu.fi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35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Vuototaipumustutkimukset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Lisätutkimuksia:</a:t>
            </a:r>
          </a:p>
          <a:p>
            <a:pPr lvl="1"/>
            <a:r>
              <a:rPr lang="fi-FI" dirty="0" err="1" smtClean="0"/>
              <a:t>trombiiniaika</a:t>
            </a:r>
            <a:endParaRPr lang="fi-FI" dirty="0" smtClean="0"/>
          </a:p>
          <a:p>
            <a:pPr lvl="1"/>
            <a:r>
              <a:rPr lang="fi-FI" dirty="0" smtClean="0"/>
              <a:t>FIX</a:t>
            </a:r>
            <a:r>
              <a:rPr lang="fi-FI" dirty="0" smtClean="0"/>
              <a:t>, FXI, FXII</a:t>
            </a:r>
          </a:p>
          <a:p>
            <a:pPr lvl="1"/>
            <a:r>
              <a:rPr lang="fi-FI" dirty="0" smtClean="0"/>
              <a:t>Von </a:t>
            </a:r>
            <a:r>
              <a:rPr lang="fi-FI" dirty="0" err="1" smtClean="0"/>
              <a:t>Willebrandin</a:t>
            </a:r>
            <a:r>
              <a:rPr lang="fi-FI" dirty="0" smtClean="0"/>
              <a:t> taudin jatkotutkimukset, tyypitykset</a:t>
            </a:r>
          </a:p>
          <a:p>
            <a:pPr lvl="1"/>
            <a:r>
              <a:rPr lang="fi-FI" dirty="0" smtClean="0"/>
              <a:t>Fibriinin D-</a:t>
            </a:r>
            <a:r>
              <a:rPr lang="fi-FI" dirty="0" err="1" smtClean="0"/>
              <a:t>dimeerit</a:t>
            </a:r>
            <a:endParaRPr lang="fi-FI" dirty="0" smtClean="0"/>
          </a:p>
          <a:p>
            <a:pPr lvl="1"/>
            <a:r>
              <a:rPr lang="fi-FI" dirty="0" smtClean="0"/>
              <a:t>Vasta-aineet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40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Tukostaipumustutkimukset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Nuorella iällä sairastettu laskimo- tai </a:t>
            </a:r>
            <a:r>
              <a:rPr lang="fi-FI" dirty="0" smtClean="0"/>
              <a:t>valtimotukos</a:t>
            </a:r>
          </a:p>
          <a:p>
            <a:r>
              <a:rPr lang="fi-FI" dirty="0"/>
              <a:t>S</a:t>
            </a:r>
            <a:r>
              <a:rPr lang="fi-FI" dirty="0" smtClean="0"/>
              <a:t>uvussa </a:t>
            </a:r>
            <a:r>
              <a:rPr lang="fi-FI" dirty="0"/>
              <a:t>esiintyvät </a:t>
            </a:r>
            <a:r>
              <a:rPr lang="fi-FI" dirty="0" smtClean="0"/>
              <a:t>tukokset</a:t>
            </a:r>
          </a:p>
          <a:p>
            <a:r>
              <a:rPr lang="fi-FI" dirty="0"/>
              <a:t>T</a:t>
            </a:r>
            <a:r>
              <a:rPr lang="fi-FI" dirty="0" smtClean="0"/>
              <a:t>oistuvat </a:t>
            </a:r>
            <a:r>
              <a:rPr lang="fi-FI" dirty="0"/>
              <a:t>tukokset </a:t>
            </a:r>
            <a:endParaRPr lang="fi-FI" dirty="0" smtClean="0"/>
          </a:p>
          <a:p>
            <a:r>
              <a:rPr lang="fi-FI" dirty="0"/>
              <a:t>R</a:t>
            </a:r>
            <a:r>
              <a:rPr lang="fi-FI" dirty="0" smtClean="0"/>
              <a:t>askauskomplikaatiot </a:t>
            </a:r>
          </a:p>
          <a:p>
            <a:r>
              <a:rPr lang="fi-FI" dirty="0"/>
              <a:t>J</a:t>
            </a:r>
            <a:r>
              <a:rPr lang="fi-FI" dirty="0" smtClean="0"/>
              <a:t>oko </a:t>
            </a:r>
            <a:r>
              <a:rPr lang="fi-FI" dirty="0"/>
              <a:t>perinnöllinen </a:t>
            </a:r>
            <a:r>
              <a:rPr lang="fi-FI" dirty="0" smtClean="0"/>
              <a:t>(esim. </a:t>
            </a:r>
            <a:r>
              <a:rPr lang="fi-FI" dirty="0" err="1" smtClean="0"/>
              <a:t>Leidenin</a:t>
            </a:r>
            <a:r>
              <a:rPr lang="fi-FI" dirty="0" smtClean="0"/>
              <a:t> mutaatio) tai hankinnainen </a:t>
            </a:r>
            <a:r>
              <a:rPr lang="fi-FI" dirty="0"/>
              <a:t>(esim. </a:t>
            </a:r>
            <a:r>
              <a:rPr lang="fi-FI" dirty="0" err="1"/>
              <a:t>fosfolipidivasta-aineet</a:t>
            </a:r>
            <a:r>
              <a:rPr lang="fi-FI" dirty="0"/>
              <a:t>).</a:t>
            </a:r>
          </a:p>
          <a:p>
            <a:r>
              <a:rPr lang="fi-FI" dirty="0" smtClean="0"/>
              <a:t>Esitiedot!</a:t>
            </a:r>
          </a:p>
          <a:p>
            <a:pPr lvl="1"/>
            <a:r>
              <a:rPr lang="fi-FI" dirty="0" smtClean="0"/>
              <a:t>Lääkkeet (</a:t>
            </a:r>
            <a:r>
              <a:rPr lang="fi-FI" dirty="0" err="1" smtClean="0"/>
              <a:t>ak-hoito</a:t>
            </a:r>
            <a:r>
              <a:rPr lang="fi-FI" dirty="0" smtClean="0"/>
              <a:t>)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äytteenoton </a:t>
            </a:r>
            <a:r>
              <a:rPr lang="fi-FI" dirty="0"/>
              <a:t>ajankohta suhteessa </a:t>
            </a:r>
            <a:r>
              <a:rPr lang="fi-FI" dirty="0" smtClean="0"/>
              <a:t>tukokseen</a:t>
            </a:r>
          </a:p>
          <a:p>
            <a:pPr lvl="1"/>
            <a:r>
              <a:rPr lang="fi-FI" dirty="0" smtClean="0"/>
              <a:t>Raskaus, E-pillerit, hormonikorvaushoito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07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Tukostaipumustutkimukset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Peruspaketti sisältää:</a:t>
            </a:r>
          </a:p>
          <a:p>
            <a:r>
              <a:rPr lang="fi-FI" dirty="0" smtClean="0"/>
              <a:t>P </a:t>
            </a:r>
            <a:r>
              <a:rPr lang="fi-FI" dirty="0"/>
              <a:t>-</a:t>
            </a:r>
            <a:r>
              <a:rPr lang="fi-FI" dirty="0" err="1"/>
              <a:t>Lupusantikoagulantti</a:t>
            </a:r>
            <a:r>
              <a:rPr lang="fi-FI" dirty="0"/>
              <a:t>, </a:t>
            </a:r>
            <a:r>
              <a:rPr lang="fi-FI" dirty="0" err="1" smtClean="0"/>
              <a:t>dRVVT</a:t>
            </a:r>
            <a:endParaRPr lang="fi-FI" dirty="0"/>
          </a:p>
          <a:p>
            <a:r>
              <a:rPr lang="fi-FI" dirty="0" smtClean="0"/>
              <a:t>P </a:t>
            </a:r>
            <a:r>
              <a:rPr lang="fi-FI" dirty="0" err="1" smtClean="0"/>
              <a:t>-Lupusantikoagulantti</a:t>
            </a:r>
            <a:r>
              <a:rPr lang="fi-FI" dirty="0"/>
              <a:t>, </a:t>
            </a:r>
            <a:r>
              <a:rPr lang="fi-FI" dirty="0" smtClean="0"/>
              <a:t>PTT</a:t>
            </a:r>
          </a:p>
          <a:p>
            <a:r>
              <a:rPr lang="fi-FI" dirty="0" smtClean="0"/>
              <a:t>P </a:t>
            </a:r>
            <a:r>
              <a:rPr lang="fi-FI" dirty="0" err="1" smtClean="0"/>
              <a:t>-Trombiiniaika</a:t>
            </a:r>
            <a:endParaRPr lang="fi-FI" dirty="0" smtClean="0"/>
          </a:p>
          <a:p>
            <a:r>
              <a:rPr lang="fi-FI" dirty="0"/>
              <a:t>P </a:t>
            </a:r>
            <a:r>
              <a:rPr lang="fi-FI" dirty="0" err="1"/>
              <a:t>-</a:t>
            </a:r>
            <a:r>
              <a:rPr lang="fi-FI" dirty="0" err="1" smtClean="0"/>
              <a:t>Tromboplastiiniaika</a:t>
            </a:r>
            <a:r>
              <a:rPr lang="fi-FI" dirty="0" smtClean="0"/>
              <a:t> (SPA)</a:t>
            </a:r>
          </a:p>
          <a:p>
            <a:r>
              <a:rPr lang="fi-FI" dirty="0" smtClean="0"/>
              <a:t>P </a:t>
            </a:r>
            <a:r>
              <a:rPr lang="fi-FI" dirty="0"/>
              <a:t>-Antitrombiini </a:t>
            </a:r>
            <a:r>
              <a:rPr lang="fi-FI" dirty="0" smtClean="0"/>
              <a:t>III</a:t>
            </a:r>
          </a:p>
          <a:p>
            <a:r>
              <a:rPr lang="fi-FI" dirty="0" smtClean="0"/>
              <a:t>P </a:t>
            </a:r>
            <a:r>
              <a:rPr lang="fi-FI" dirty="0"/>
              <a:t>-Proteiini </a:t>
            </a:r>
            <a:r>
              <a:rPr lang="fi-FI" dirty="0" smtClean="0"/>
              <a:t>C</a:t>
            </a:r>
            <a:endParaRPr lang="fi-FI" dirty="0"/>
          </a:p>
          <a:p>
            <a:r>
              <a:rPr lang="fi-FI" dirty="0" smtClean="0"/>
              <a:t>P </a:t>
            </a:r>
            <a:r>
              <a:rPr lang="fi-FI" dirty="0"/>
              <a:t>-Proteiini </a:t>
            </a:r>
            <a:r>
              <a:rPr lang="fi-FI" dirty="0" smtClean="0"/>
              <a:t>S</a:t>
            </a:r>
            <a:endParaRPr lang="fi-FI" dirty="0"/>
          </a:p>
          <a:p>
            <a:r>
              <a:rPr lang="fi-FI" dirty="0" smtClean="0"/>
              <a:t>B </a:t>
            </a:r>
            <a:r>
              <a:rPr lang="fi-FI" dirty="0" err="1"/>
              <a:t>-Protrombiinigeeni</a:t>
            </a:r>
            <a:r>
              <a:rPr lang="fi-FI" dirty="0"/>
              <a:t>, </a:t>
            </a:r>
            <a:r>
              <a:rPr lang="fi-FI" dirty="0" smtClean="0"/>
              <a:t>DNA-tutkimus</a:t>
            </a:r>
          </a:p>
          <a:p>
            <a:r>
              <a:rPr lang="fi-FI" dirty="0"/>
              <a:t>B </a:t>
            </a:r>
            <a:r>
              <a:rPr lang="fi-FI" dirty="0" err="1"/>
              <a:t>-Hyytymistekijä</a:t>
            </a:r>
            <a:r>
              <a:rPr lang="fi-FI" dirty="0"/>
              <a:t> V geeni, </a:t>
            </a:r>
            <a:r>
              <a:rPr lang="fi-FI" dirty="0" smtClean="0"/>
              <a:t>DNA-tutkimus</a:t>
            </a:r>
          </a:p>
          <a:p>
            <a:r>
              <a:rPr lang="fi-FI" dirty="0"/>
              <a:t>P</a:t>
            </a:r>
            <a:r>
              <a:rPr lang="fi-FI" dirty="0" smtClean="0"/>
              <a:t> </a:t>
            </a:r>
            <a:r>
              <a:rPr lang="fi-FI" dirty="0"/>
              <a:t>-</a:t>
            </a:r>
            <a:r>
              <a:rPr lang="fi-FI" dirty="0" smtClean="0"/>
              <a:t>Beeta-2-glykoproteiini</a:t>
            </a:r>
            <a:r>
              <a:rPr lang="fi-FI" dirty="0"/>
              <a:t>, </a:t>
            </a:r>
            <a:r>
              <a:rPr lang="fi-FI" dirty="0" err="1"/>
              <a:t>IgG</a:t>
            </a:r>
            <a:r>
              <a:rPr lang="fi-FI" dirty="0"/>
              <a:t> </a:t>
            </a:r>
            <a:r>
              <a:rPr lang="fi-FI" dirty="0" smtClean="0"/>
              <a:t>vasta-aineet</a:t>
            </a:r>
          </a:p>
          <a:p>
            <a:r>
              <a:rPr lang="fi-FI" dirty="0"/>
              <a:t>P </a:t>
            </a:r>
            <a:r>
              <a:rPr lang="fi-FI" dirty="0" err="1"/>
              <a:t>-Kardiolipiini</a:t>
            </a:r>
            <a:r>
              <a:rPr lang="fi-FI" dirty="0"/>
              <a:t>, </a:t>
            </a:r>
            <a:r>
              <a:rPr lang="fi-FI" dirty="0" smtClean="0"/>
              <a:t>vasta-aineet </a:t>
            </a:r>
            <a:r>
              <a:rPr lang="fi-FI" dirty="0" err="1" smtClean="0"/>
              <a:t>IgG</a:t>
            </a:r>
            <a:r>
              <a:rPr lang="fi-FI" dirty="0" smtClean="0"/>
              <a:t> ja </a:t>
            </a:r>
            <a:r>
              <a:rPr lang="fi-FI" dirty="0" err="1" smtClean="0"/>
              <a:t>IgM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35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Tukostaipumustutkimukset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Erikoistutkimukset:</a:t>
            </a:r>
          </a:p>
          <a:p>
            <a:pPr lvl="1"/>
            <a:r>
              <a:rPr lang="fi-FI" dirty="0" smtClean="0"/>
              <a:t>Antigeenit (PS, PC, AT3)</a:t>
            </a:r>
          </a:p>
          <a:p>
            <a:pPr lvl="1"/>
            <a:r>
              <a:rPr lang="fi-FI" dirty="0" smtClean="0"/>
              <a:t>mutaatiot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51" y="1481833"/>
            <a:ext cx="407813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56950" y="4567933"/>
            <a:ext cx="40781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altLang="fi-FI" sz="1200" dirty="0">
                <a:latin typeface="Tahoma" pitchFamily="34" charset="0"/>
              </a:rPr>
              <a:t>Kirjasta </a:t>
            </a:r>
            <a:r>
              <a:rPr lang="fi-FI" altLang="fi-FI" sz="1200" dirty="0" err="1">
                <a:latin typeface="Tahoma" pitchFamily="34" charset="0"/>
              </a:rPr>
              <a:t>Bloom</a:t>
            </a:r>
            <a:r>
              <a:rPr lang="fi-FI" altLang="fi-FI" sz="1200" dirty="0">
                <a:latin typeface="Tahoma" pitchFamily="34" charset="0"/>
              </a:rPr>
              <a:t> et al. </a:t>
            </a:r>
            <a:r>
              <a:rPr lang="fi-FI" altLang="fi-FI" sz="1200" dirty="0" err="1">
                <a:latin typeface="Tahoma" pitchFamily="34" charset="0"/>
              </a:rPr>
              <a:t>Haemostasis</a:t>
            </a:r>
            <a:r>
              <a:rPr lang="fi-FI" altLang="fi-FI" sz="1200" dirty="0">
                <a:latin typeface="Tahoma" pitchFamily="34" charset="0"/>
              </a:rPr>
              <a:t> and </a:t>
            </a:r>
            <a:r>
              <a:rPr lang="fi-FI" altLang="fi-FI" sz="1200" dirty="0" err="1">
                <a:latin typeface="Tahoma" pitchFamily="34" charset="0"/>
              </a:rPr>
              <a:t>Thrombosis</a:t>
            </a:r>
            <a:endParaRPr lang="fi-FI" altLang="fi-FI" sz="1600" dirty="0">
              <a:latin typeface="Symbol" pitchFamily="18" charset="2"/>
            </a:endParaRP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7716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Näytteenoton ajoitus: </a:t>
            </a:r>
            <a:r>
              <a:rPr lang="fi-FI" altLang="fi-FI" dirty="0"/>
              <a:t>Tukostaipumustutkimus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fi-FI" altLang="fi-FI" dirty="0" smtClean="0"/>
              <a:t>Kuukausi </a:t>
            </a:r>
            <a:r>
              <a:rPr lang="fi-FI" altLang="fi-FI" dirty="0" err="1"/>
              <a:t>varfariinihoidon</a:t>
            </a:r>
            <a:r>
              <a:rPr lang="fi-FI" altLang="fi-FI" dirty="0"/>
              <a:t> päättymisestä</a:t>
            </a:r>
          </a:p>
          <a:p>
            <a:pPr>
              <a:lnSpc>
                <a:spcPct val="140000"/>
              </a:lnSpc>
            </a:pPr>
            <a:r>
              <a:rPr lang="fi-FI" altLang="fi-FI" dirty="0" smtClean="0"/>
              <a:t>Rajoituksin </a:t>
            </a:r>
            <a:r>
              <a:rPr lang="fi-FI" altLang="fi-FI" dirty="0" err="1"/>
              <a:t>varfariinihoidon</a:t>
            </a:r>
            <a:r>
              <a:rPr lang="fi-FI" altLang="fi-FI" dirty="0"/>
              <a:t> aikana </a:t>
            </a:r>
          </a:p>
          <a:p>
            <a:pPr lvl="1">
              <a:lnSpc>
                <a:spcPct val="140000"/>
              </a:lnSpc>
            </a:pPr>
            <a:r>
              <a:rPr lang="fi-FI" altLang="fi-FI" dirty="0"/>
              <a:t>ei </a:t>
            </a:r>
            <a:r>
              <a:rPr lang="fi-FI" altLang="fi-FI" dirty="0" smtClean="0"/>
              <a:t>määritetä proteiini </a:t>
            </a:r>
            <a:r>
              <a:rPr lang="fi-FI" altLang="fi-FI" dirty="0"/>
              <a:t>C tyyppi-2-vajausta, proteiini S -vajausta eikä </a:t>
            </a:r>
            <a:r>
              <a:rPr lang="fi-FI" altLang="fi-FI" dirty="0" err="1" smtClean="0"/>
              <a:t>lupusantikoagulanttia</a:t>
            </a:r>
            <a:r>
              <a:rPr lang="fi-FI" altLang="fi-FI" dirty="0" smtClean="0"/>
              <a:t> </a:t>
            </a:r>
            <a:r>
              <a:rPr lang="fi-FI" altLang="fi-FI" dirty="0" smtClean="0">
                <a:sym typeface="Wingdings" panose="05000000000000000000" pitchFamily="2" charset="2"/>
              </a:rPr>
              <a:t> väärä diagnostinen tulos</a:t>
            </a:r>
            <a:endParaRPr lang="fi-FI" altLang="fi-FI" dirty="0"/>
          </a:p>
          <a:p>
            <a:pPr>
              <a:lnSpc>
                <a:spcPct val="140000"/>
              </a:lnSpc>
            </a:pPr>
            <a:r>
              <a:rPr lang="fi-FI" altLang="fi-FI" dirty="0" smtClean="0"/>
              <a:t>Rajoituksin </a:t>
            </a:r>
            <a:r>
              <a:rPr lang="fi-FI" altLang="fi-FI" dirty="0"/>
              <a:t>raskauden aikana</a:t>
            </a:r>
          </a:p>
          <a:p>
            <a:pPr lvl="1">
              <a:lnSpc>
                <a:spcPct val="140000"/>
              </a:lnSpc>
            </a:pPr>
            <a:r>
              <a:rPr lang="fi-FI" altLang="fi-FI" dirty="0"/>
              <a:t>ei voi todeta perinnöllistä proteiini S -vajausta</a:t>
            </a:r>
            <a:endParaRPr lang="fi-FI" altLang="fi-FI" sz="2000" dirty="0"/>
          </a:p>
          <a:p>
            <a:pPr>
              <a:lnSpc>
                <a:spcPct val="140000"/>
              </a:lnSpc>
            </a:pPr>
            <a:r>
              <a:rPr lang="fi-FI" altLang="fi-FI" dirty="0" smtClean="0"/>
              <a:t>Ei </a:t>
            </a:r>
            <a:r>
              <a:rPr lang="fi-FI" altLang="fi-FI" dirty="0"/>
              <a:t>hepariini- tai </a:t>
            </a:r>
            <a:r>
              <a:rPr lang="fi-FI" altLang="fi-FI" dirty="0" err="1"/>
              <a:t>trombolyysihoidon</a:t>
            </a:r>
            <a:r>
              <a:rPr lang="fi-FI" altLang="fi-FI" dirty="0"/>
              <a:t> aikana</a:t>
            </a:r>
            <a:endParaRPr lang="fi-FI" altLang="fi-FI" sz="2400" dirty="0"/>
          </a:p>
          <a:p>
            <a:r>
              <a:rPr lang="fi-FI" dirty="0" smtClean="0"/>
              <a:t>ESITIEDOT TÄRKEÄT!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89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Näytteenoton ajoitus: Vuototaipumustutkimus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Von </a:t>
            </a:r>
            <a:r>
              <a:rPr lang="fi-FI" dirty="0" err="1"/>
              <a:t>Willebrand</a:t>
            </a:r>
            <a:r>
              <a:rPr lang="fi-FI" dirty="0"/>
              <a:t> -tekijän määrä plasmassa </a:t>
            </a:r>
            <a:r>
              <a:rPr lang="fi-FI" dirty="0" smtClean="0"/>
              <a:t>lisääntyy:</a:t>
            </a:r>
          </a:p>
          <a:p>
            <a:pPr lvl="1"/>
            <a:r>
              <a:rPr lang="fi-FI" dirty="0" smtClean="0"/>
              <a:t>iän myötä</a:t>
            </a:r>
            <a:endParaRPr lang="fi-FI" dirty="0"/>
          </a:p>
          <a:p>
            <a:pPr lvl="1"/>
            <a:r>
              <a:rPr lang="fi-FI" dirty="0" smtClean="0"/>
              <a:t>raskauden aikana </a:t>
            </a:r>
          </a:p>
          <a:p>
            <a:pPr lvl="1"/>
            <a:r>
              <a:rPr lang="fi-FI" dirty="0" smtClean="0"/>
              <a:t>akuutin </a:t>
            </a:r>
            <a:r>
              <a:rPr lang="fi-FI" dirty="0"/>
              <a:t>faasin </a:t>
            </a:r>
            <a:r>
              <a:rPr lang="fi-FI" dirty="0" smtClean="0"/>
              <a:t>reaktioissa</a:t>
            </a:r>
          </a:p>
          <a:p>
            <a:pPr lvl="1"/>
            <a:r>
              <a:rPr lang="fi-FI" dirty="0" smtClean="0"/>
              <a:t>laajoissa </a:t>
            </a:r>
            <a:r>
              <a:rPr lang="fi-FI" dirty="0" err="1" smtClean="0"/>
              <a:t>endoteelisoluvaurioissa</a:t>
            </a:r>
            <a:endParaRPr lang="fi-FI" dirty="0"/>
          </a:p>
          <a:p>
            <a:r>
              <a:rPr lang="fi-FI" dirty="0" smtClean="0"/>
              <a:t>Diagnostiset näytteet : näytteenotto kun akuutin faasin reaktioista kulunut </a:t>
            </a:r>
            <a:r>
              <a:rPr lang="fi-FI" dirty="0" err="1" smtClean="0"/>
              <a:t>väh</a:t>
            </a:r>
            <a:r>
              <a:rPr lang="fi-FI" dirty="0" smtClean="0"/>
              <a:t>. 3 </a:t>
            </a:r>
            <a:r>
              <a:rPr lang="fi-FI" dirty="0" err="1" smtClean="0"/>
              <a:t>vko</a:t>
            </a:r>
            <a:endParaRPr lang="fi-FI" dirty="0" smtClean="0"/>
          </a:p>
          <a:p>
            <a:r>
              <a:rPr lang="fi-FI" dirty="0" smtClean="0"/>
              <a:t>ESITIEDOT TÄRKEÄT!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95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Preanalytiikka</a:t>
            </a:r>
            <a:r>
              <a:rPr lang="fi-FI" dirty="0" smtClean="0"/>
              <a:t> hyytymistutkimuksissa 1/4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yritään </a:t>
            </a:r>
            <a:r>
              <a:rPr lang="fi-FI" dirty="0"/>
              <a:t>estämään </a:t>
            </a:r>
            <a:r>
              <a:rPr lang="fi-FI" dirty="0" err="1"/>
              <a:t>kudostromboplastiinin</a:t>
            </a:r>
            <a:r>
              <a:rPr lang="fi-FI" dirty="0"/>
              <a:t> joutuminen näytteeseen, hyytymismekanismin muu aktivoituminen ja </a:t>
            </a:r>
            <a:r>
              <a:rPr lang="fi-FI" dirty="0" smtClean="0"/>
              <a:t>solukontaminaatio </a:t>
            </a:r>
          </a:p>
          <a:p>
            <a:r>
              <a:rPr lang="fi-FI" dirty="0"/>
              <a:t>Ensimmäisellä </a:t>
            </a:r>
            <a:r>
              <a:rPr lang="fi-FI" dirty="0" smtClean="0"/>
              <a:t>pistolla</a:t>
            </a:r>
          </a:p>
          <a:p>
            <a:r>
              <a:rPr lang="fi-FI" dirty="0"/>
              <a:t>E</a:t>
            </a:r>
            <a:r>
              <a:rPr lang="fi-FI" dirty="0" smtClean="0"/>
              <a:t>i </a:t>
            </a:r>
            <a:r>
              <a:rPr lang="fi-FI" dirty="0"/>
              <a:t>ensimmäiseen </a:t>
            </a:r>
            <a:r>
              <a:rPr lang="fi-FI" dirty="0" smtClean="0"/>
              <a:t>putkeen</a:t>
            </a:r>
          </a:p>
          <a:p>
            <a:r>
              <a:rPr lang="fi-FI" dirty="0"/>
              <a:t>Suuri neula (</a:t>
            </a:r>
            <a:r>
              <a:rPr lang="fi-FI" dirty="0" smtClean="0"/>
              <a:t>esim. </a:t>
            </a:r>
            <a:r>
              <a:rPr lang="fi-FI" dirty="0" smtClean="0"/>
              <a:t>20G)</a:t>
            </a:r>
          </a:p>
          <a:p>
            <a:r>
              <a:rPr lang="fi-FI" dirty="0"/>
              <a:t>L</a:t>
            </a:r>
            <a:r>
              <a:rPr lang="fi-FI" dirty="0" smtClean="0"/>
              <a:t>yhyt </a:t>
            </a:r>
            <a:r>
              <a:rPr lang="fi-FI" dirty="0" err="1" smtClean="0"/>
              <a:t>staasiaika</a:t>
            </a:r>
            <a:r>
              <a:rPr lang="fi-FI" dirty="0" smtClean="0"/>
              <a:t> tai ei </a:t>
            </a:r>
            <a:r>
              <a:rPr lang="fi-FI" dirty="0" err="1" smtClean="0"/>
              <a:t>staasia</a:t>
            </a:r>
            <a:endParaRPr lang="fi-FI" dirty="0" smtClean="0"/>
          </a:p>
          <a:p>
            <a:r>
              <a:rPr lang="fi-FI" dirty="0"/>
              <a:t>Sitraattipitoisuus 3,2%</a:t>
            </a:r>
          </a:p>
          <a:p>
            <a:r>
              <a:rPr lang="fi-FI" dirty="0"/>
              <a:t>Täyttö merkkiviivaan saakka</a:t>
            </a:r>
            <a:r>
              <a:rPr lang="fi-FI" dirty="0" smtClean="0"/>
              <a:t>!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antikoagulantin</a:t>
            </a:r>
            <a:r>
              <a:rPr lang="fi-FI" dirty="0" smtClean="0">
                <a:sym typeface="Wingdings" panose="05000000000000000000" pitchFamily="2" charset="2"/>
              </a:rPr>
              <a:t> suhde 1/9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28779"/>
            <a:ext cx="4032250" cy="38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Preanalytiikka</a:t>
            </a:r>
            <a:r>
              <a:rPr lang="fi-FI" dirty="0"/>
              <a:t> hyytymistutkimuksissa </a:t>
            </a:r>
            <a:r>
              <a:rPr lang="fi-FI" dirty="0" smtClean="0"/>
              <a:t>2/4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68000" y="1476000"/>
            <a:ext cx="4032000" cy="452887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Jos </a:t>
            </a:r>
            <a:r>
              <a:rPr lang="fi-FI" dirty="0" err="1"/>
              <a:t>heparinisoidusta</a:t>
            </a:r>
            <a:r>
              <a:rPr lang="fi-FI" dirty="0"/>
              <a:t> kanyylista, läpi vedettävä vähintään 4–6 ml verta ennen </a:t>
            </a:r>
            <a:r>
              <a:rPr lang="fi-FI" dirty="0" smtClean="0"/>
              <a:t>näytteenottoa</a:t>
            </a:r>
          </a:p>
          <a:p>
            <a:r>
              <a:rPr lang="fi-FI" dirty="0" smtClean="0"/>
              <a:t>Ei </a:t>
            </a:r>
            <a:r>
              <a:rPr lang="fi-FI" dirty="0"/>
              <a:t>saa olla hyytymiä</a:t>
            </a:r>
            <a:r>
              <a:rPr lang="fi-FI" dirty="0" smtClean="0"/>
              <a:t>! </a:t>
            </a:r>
            <a:r>
              <a:rPr lang="fi-FI" dirty="0" smtClean="0">
                <a:sym typeface="Wingdings" panose="05000000000000000000" pitchFamily="2" charset="2"/>
              </a:rPr>
              <a:t> kääntely</a:t>
            </a:r>
            <a:endParaRPr lang="fi-FI" dirty="0"/>
          </a:p>
          <a:p>
            <a:r>
              <a:rPr lang="fi-FI" altLang="fi-FI" dirty="0" err="1" smtClean="0"/>
              <a:t>hemolyysi</a:t>
            </a:r>
            <a:endParaRPr lang="fi-FI" altLang="fi-FI" dirty="0" smtClean="0"/>
          </a:p>
          <a:p>
            <a:pPr lvl="1"/>
            <a:r>
              <a:rPr lang="fi-FI" altLang="fi-FI" dirty="0" smtClean="0"/>
              <a:t>merkki </a:t>
            </a:r>
            <a:r>
              <a:rPr lang="fi-FI" altLang="fi-FI" dirty="0"/>
              <a:t>näytteenoton epäonnistumisesta tai liian kylmässä säilytetyistä näytteestä</a:t>
            </a:r>
          </a:p>
          <a:p>
            <a:pPr lvl="1"/>
            <a:r>
              <a:rPr lang="fi-FI" altLang="fi-FI" dirty="0" smtClean="0"/>
              <a:t>hyytymistekijät </a:t>
            </a:r>
            <a:r>
              <a:rPr lang="fi-FI" altLang="fi-FI" dirty="0"/>
              <a:t>ovat voineet </a:t>
            </a:r>
            <a:r>
              <a:rPr lang="fi-FI" altLang="fi-FI" dirty="0" smtClean="0"/>
              <a:t>aktivoitua </a:t>
            </a:r>
            <a:endParaRPr lang="fi-FI" altLang="fi-FI" dirty="0"/>
          </a:p>
          <a:p>
            <a:r>
              <a:rPr lang="fi-FI" altLang="fi-FI" dirty="0" err="1"/>
              <a:t>ikteerisyys</a:t>
            </a:r>
            <a:endParaRPr lang="fi-FI" altLang="fi-FI" dirty="0"/>
          </a:p>
          <a:p>
            <a:pPr lvl="1"/>
            <a:r>
              <a:rPr lang="fi-FI" altLang="fi-FI" dirty="0"/>
              <a:t>häiritsee optisesti mitattavia </a:t>
            </a:r>
            <a:r>
              <a:rPr lang="fi-FI" altLang="fi-FI" dirty="0" smtClean="0"/>
              <a:t>menetelmiä</a:t>
            </a:r>
            <a:endParaRPr lang="fi-FI" altLang="fi-FI" dirty="0"/>
          </a:p>
          <a:p>
            <a:r>
              <a:rPr lang="fi-FI" altLang="fi-FI" dirty="0" err="1"/>
              <a:t>lipeemisyys</a:t>
            </a:r>
            <a:endParaRPr lang="fi-FI" altLang="fi-FI" dirty="0"/>
          </a:p>
          <a:p>
            <a:pPr lvl="1"/>
            <a:r>
              <a:rPr lang="fi-FI" altLang="fi-FI" dirty="0"/>
              <a:t>esim. virheellisen korkea INR optisesti mittaavilla laitteilla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5745" y="1480717"/>
            <a:ext cx="4124917" cy="397005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70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Preanalytiikka</a:t>
            </a:r>
            <a:r>
              <a:rPr lang="fi-FI" dirty="0" smtClean="0"/>
              <a:t> hyytymistutkimuksissa 3/4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Mahd. lyhyt aika huoneenlämmössä </a:t>
            </a:r>
            <a:r>
              <a:rPr lang="fi-FI" dirty="0">
                <a:sym typeface="Wingdings" panose="05000000000000000000" pitchFamily="2" charset="2"/>
              </a:rPr>
              <a:t> siirto kuljetuspakkaukseen</a:t>
            </a:r>
            <a:endParaRPr lang="fi-FI" dirty="0"/>
          </a:p>
          <a:p>
            <a:r>
              <a:rPr lang="fi-FI" dirty="0" err="1"/>
              <a:t>Validoitu</a:t>
            </a:r>
            <a:r>
              <a:rPr lang="fi-FI" dirty="0"/>
              <a:t> kuljetuspakkaus: esijäädytetyt </a:t>
            </a:r>
            <a:br>
              <a:rPr lang="fi-FI" dirty="0"/>
            </a:br>
            <a:r>
              <a:rPr lang="fi-FI" dirty="0"/>
              <a:t>(-20°C) kylmäkallet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näyte säilyy </a:t>
            </a:r>
            <a:r>
              <a:rPr lang="fi-FI" dirty="0" err="1"/>
              <a:t>up</a:t>
            </a:r>
            <a:r>
              <a:rPr lang="fi-FI" dirty="0"/>
              <a:t> to 8h </a:t>
            </a:r>
            <a:r>
              <a:rPr lang="fi-FI" dirty="0" smtClean="0"/>
              <a:t>8-12°C</a:t>
            </a:r>
          </a:p>
          <a:p>
            <a:r>
              <a:rPr lang="fi-FI" dirty="0" smtClean="0"/>
              <a:t>Lähetyksessä huomioitavaa:</a:t>
            </a:r>
          </a:p>
          <a:p>
            <a:pPr lvl="1"/>
            <a:r>
              <a:rPr lang="fi-FI" dirty="0" smtClean="0"/>
              <a:t>Kuljetusviive</a:t>
            </a:r>
          </a:p>
          <a:p>
            <a:pPr lvl="1"/>
            <a:r>
              <a:rPr lang="fi-FI" dirty="0" smtClean="0"/>
              <a:t>Lämpötila</a:t>
            </a:r>
          </a:p>
          <a:p>
            <a:pPr lvl="1"/>
            <a:r>
              <a:rPr lang="fi-FI" dirty="0" smtClean="0"/>
              <a:t>Tärinä, iskut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29150" y="2124075"/>
          <a:ext cx="403225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-kuva" r:id="rId3" imgW="6095238" imgH="4571429" progId="MSPhotoEd.3">
                  <p:embed/>
                </p:oleObj>
              </mc:Choice>
              <mc:Fallback>
                <p:oleObj name="Photo Editor -kuva" r:id="rId3" imgW="6095238" imgH="45714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124075"/>
                        <a:ext cx="4032250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0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08" y="3594592"/>
            <a:ext cx="3758224" cy="2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SPR Veripalvelu pähkinänkuoressa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aloudellisesti </a:t>
            </a:r>
            <a:r>
              <a:rPr lang="fi-FI" dirty="0"/>
              <a:t>riippumaton ja </a:t>
            </a:r>
            <a:r>
              <a:rPr lang="fi-FI" dirty="0" smtClean="0"/>
              <a:t>toiminnallisesti</a:t>
            </a:r>
            <a:r>
              <a:rPr lang="fi-FI" dirty="0"/>
              <a:t> </a:t>
            </a:r>
            <a:r>
              <a:rPr lang="fi-FI" dirty="0" smtClean="0"/>
              <a:t>erillinen osa</a:t>
            </a:r>
            <a:r>
              <a:rPr lang="fi-FI" dirty="0"/>
              <a:t> </a:t>
            </a:r>
            <a:r>
              <a:rPr lang="fi-FI" dirty="0" smtClean="0"/>
              <a:t>SPR:ää</a:t>
            </a:r>
          </a:p>
          <a:p>
            <a:r>
              <a:rPr lang="fi-FI" dirty="0" smtClean="0"/>
              <a:t>Koko maan veripalvelutoiminta </a:t>
            </a:r>
          </a:p>
          <a:p>
            <a:r>
              <a:rPr lang="fi-FI" dirty="0"/>
              <a:t>V</a:t>
            </a:r>
            <a:r>
              <a:rPr lang="fi-FI" dirty="0" smtClean="0"/>
              <a:t>eriryhmätutkimuksia + raskaana </a:t>
            </a:r>
            <a:r>
              <a:rPr lang="fi-FI" dirty="0"/>
              <a:t>olevien </a:t>
            </a:r>
            <a:r>
              <a:rPr lang="fi-FI" dirty="0" smtClean="0"/>
              <a:t>veriryhmävasta-ainetutkimukset</a:t>
            </a:r>
          </a:p>
          <a:p>
            <a:r>
              <a:rPr lang="fi-FI" dirty="0" smtClean="0"/>
              <a:t>Veren </a:t>
            </a:r>
            <a:r>
              <a:rPr lang="fi-FI" dirty="0"/>
              <a:t>hyytymiseen liittyviä </a:t>
            </a:r>
            <a:r>
              <a:rPr lang="fi-FI" dirty="0" smtClean="0"/>
              <a:t>laboratoriotutkimuksia</a:t>
            </a:r>
          </a:p>
          <a:p>
            <a:r>
              <a:rPr lang="fi-FI" dirty="0"/>
              <a:t>E</a:t>
            </a:r>
            <a:r>
              <a:rPr lang="fi-FI" dirty="0" smtClean="0"/>
              <a:t>lin- </a:t>
            </a:r>
            <a:r>
              <a:rPr lang="fi-FI" dirty="0"/>
              <a:t>ja kantasolusiirtoihin liittyviä kudossopeutuvuustutkimuksia </a:t>
            </a:r>
            <a:endParaRPr lang="fi-FI" dirty="0" smtClean="0"/>
          </a:p>
          <a:p>
            <a:r>
              <a:rPr lang="fi-FI" dirty="0" smtClean="0"/>
              <a:t>Kantasolurekisteri</a:t>
            </a:r>
          </a:p>
          <a:p>
            <a:r>
              <a:rPr lang="fi-FI" dirty="0" smtClean="0"/>
              <a:t>Biopankkitoiminta, tutkimustyö</a:t>
            </a:r>
          </a:p>
          <a:p>
            <a:endParaRPr lang="fi-FI" dirty="0" smtClean="0"/>
          </a:p>
          <a:p>
            <a:r>
              <a:rPr lang="fi-FI" dirty="0" smtClean="0"/>
              <a:t>Luomme mahdollisuuden </a:t>
            </a:r>
            <a:br>
              <a:rPr lang="fi-FI" dirty="0" smtClean="0"/>
            </a:br>
            <a:r>
              <a:rPr lang="fi-FI" dirty="0" smtClean="0"/>
              <a:t>elämän pelastamiseen!</a:t>
            </a:r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1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Preanalytiikka</a:t>
            </a:r>
            <a:r>
              <a:rPr lang="fi-FI" dirty="0" smtClean="0"/>
              <a:t> hyytymistutkimuksissa 4/4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</a:t>
            </a:r>
            <a:r>
              <a:rPr lang="fi-FI" dirty="0"/>
              <a:t>plasma erotellaan itse…</a:t>
            </a:r>
          </a:p>
          <a:p>
            <a:pPr lvl="1"/>
            <a:r>
              <a:rPr lang="fi-FI" dirty="0" err="1"/>
              <a:t>Fuugaus</a:t>
            </a:r>
            <a:r>
              <a:rPr lang="fi-FI" dirty="0"/>
              <a:t> 15 min 2500 </a:t>
            </a:r>
            <a:r>
              <a:rPr lang="fi-FI" dirty="0" smtClean="0"/>
              <a:t>g (miel. </a:t>
            </a:r>
            <a:br>
              <a:rPr lang="fi-FI" dirty="0" smtClean="0"/>
            </a:br>
            <a:r>
              <a:rPr lang="fi-FI" dirty="0" smtClean="0"/>
              <a:t>tunnin sisällä näytteenotosta)</a:t>
            </a:r>
            <a:endParaRPr lang="fi-FI" dirty="0"/>
          </a:p>
          <a:p>
            <a:pPr lvl="1"/>
            <a:r>
              <a:rPr lang="fi-FI" dirty="0"/>
              <a:t>Muoviset putket (polypropeeni)</a:t>
            </a:r>
          </a:p>
          <a:p>
            <a:pPr lvl="1"/>
            <a:r>
              <a:rPr lang="fi-FI" dirty="0"/>
              <a:t>Plasma trombosyyttivapaata</a:t>
            </a:r>
          </a:p>
          <a:p>
            <a:pPr lvl="1"/>
            <a:r>
              <a:rPr lang="fi-FI" dirty="0"/>
              <a:t>Solukontaminaation esto</a:t>
            </a:r>
          </a:p>
          <a:p>
            <a:pPr lvl="1"/>
            <a:r>
              <a:rPr lang="fi-FI" dirty="0"/>
              <a:t>Nopea pakastus -</a:t>
            </a:r>
            <a:r>
              <a:rPr lang="fi-FI" dirty="0" smtClean="0"/>
              <a:t>40°C</a:t>
            </a:r>
          </a:p>
          <a:p>
            <a:pPr lvl="1"/>
            <a:r>
              <a:rPr lang="fi-FI" dirty="0" smtClean="0"/>
              <a:t>Lähetys pakastettuna</a:t>
            </a:r>
            <a:br>
              <a:rPr lang="fi-FI" dirty="0" smtClean="0"/>
            </a:br>
            <a:r>
              <a:rPr lang="fi-FI" dirty="0" smtClean="0"/>
              <a:t>(esim. hiilihappojäissä,</a:t>
            </a:r>
            <a:br>
              <a:rPr lang="fi-FI" dirty="0" smtClean="0"/>
            </a:br>
            <a:r>
              <a:rPr lang="fi-FI" dirty="0" smtClean="0"/>
              <a:t>-20°C geelijäässä)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EI SAA SULAA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www.veripalvelu.fi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76000"/>
            <a:ext cx="4286255" cy="40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centreofthecell.org/wp-content/uploads/Plate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29" y="1305168"/>
            <a:ext cx="4595447" cy="30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Hemostaasitutkimukset</a:t>
            </a:r>
            <a:r>
              <a:rPr lang="fi-FI" dirty="0" smtClean="0"/>
              <a:t> työnä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8000" y="1476000"/>
            <a:ext cx="8208000" cy="4644384"/>
          </a:xfrm>
        </p:spPr>
        <p:txBody>
          <a:bodyPr>
            <a:normAutofit/>
          </a:bodyPr>
          <a:lstStyle/>
          <a:p>
            <a:r>
              <a:rPr lang="fi-FI" dirty="0" smtClean="0"/>
              <a:t>Päivätyötä, joustava työaika</a:t>
            </a:r>
          </a:p>
          <a:p>
            <a:r>
              <a:rPr lang="fi-FI" dirty="0" smtClean="0"/>
              <a:t>Monta työpistettä</a:t>
            </a:r>
          </a:p>
          <a:p>
            <a:r>
              <a:rPr lang="fi-FI" dirty="0" smtClean="0"/>
              <a:t>Paljon työtä analysaattoreilla</a:t>
            </a:r>
          </a:p>
          <a:p>
            <a:pPr lvl="1"/>
            <a:r>
              <a:rPr lang="fi-FI" dirty="0" smtClean="0"/>
              <a:t>STA R MAX</a:t>
            </a:r>
          </a:p>
          <a:p>
            <a:pPr lvl="1"/>
            <a:r>
              <a:rPr lang="fi-FI" dirty="0" smtClean="0"/>
              <a:t>DS2</a:t>
            </a:r>
          </a:p>
          <a:p>
            <a:pPr lvl="1"/>
            <a:r>
              <a:rPr lang="fi-FI" dirty="0" smtClean="0"/>
              <a:t>(BCS)</a:t>
            </a:r>
          </a:p>
          <a:p>
            <a:r>
              <a:rPr lang="fi-FI" dirty="0" smtClean="0"/>
              <a:t>Jonkin verran käsityötä</a:t>
            </a:r>
          </a:p>
          <a:p>
            <a:pPr lvl="1"/>
            <a:r>
              <a:rPr lang="fi-FI" dirty="0" smtClean="0"/>
              <a:t>ELISA</a:t>
            </a:r>
          </a:p>
          <a:p>
            <a:pPr lvl="1"/>
            <a:r>
              <a:rPr lang="fi-FI" dirty="0" smtClean="0"/>
              <a:t>Rakettielektroforeesi</a:t>
            </a:r>
          </a:p>
          <a:p>
            <a:pPr lvl="1"/>
            <a:r>
              <a:rPr lang="fi-FI" dirty="0" err="1" smtClean="0"/>
              <a:t>Immunometrinen</a:t>
            </a:r>
            <a:r>
              <a:rPr lang="fi-FI" dirty="0" smtClean="0"/>
              <a:t> menetelmä, </a:t>
            </a:r>
            <a:r>
              <a:rPr lang="fi-FI" dirty="0" err="1" smtClean="0"/>
              <a:t>NycoCard</a:t>
            </a:r>
            <a:r>
              <a:rPr lang="fi-FI" dirty="0" smtClean="0"/>
              <a:t> (</a:t>
            </a:r>
            <a:r>
              <a:rPr lang="fi-FI" dirty="0" err="1" smtClean="0"/>
              <a:t>D-dimeeri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Vasta-ainetiitteri</a:t>
            </a:r>
            <a:endParaRPr lang="fi-FI" dirty="0" smtClean="0"/>
          </a:p>
          <a:p>
            <a:r>
              <a:rPr lang="fi-FI" dirty="0" err="1" smtClean="0"/>
              <a:t>Preanalytiikkaa</a:t>
            </a:r>
            <a:endParaRPr lang="fi-FI" dirty="0" smtClean="0"/>
          </a:p>
          <a:p>
            <a:r>
              <a:rPr lang="fi-FI" dirty="0" smtClean="0"/>
              <a:t>Toimistotyöt</a:t>
            </a:r>
          </a:p>
          <a:p>
            <a:r>
              <a:rPr lang="fi-FI" dirty="0" smtClean="0"/>
              <a:t>Kiireelliset näytteet – vapaaehtoinen soittolista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www.veripalvelu.fi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934843" y="4084875"/>
            <a:ext cx="294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Kuva</a:t>
            </a:r>
            <a:r>
              <a:rPr lang="fi-FI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http://</a:t>
            </a:r>
            <a:r>
              <a:rPr lang="fi-FI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sopotpopot.net/prestashop/fi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Analysointi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1">
              <a:buClr>
                <a:srgbClr val="CC0000"/>
              </a:buClr>
            </a:pPr>
            <a:r>
              <a:rPr lang="fi-FI" dirty="0" smtClean="0"/>
              <a:t>Plasmanäytteiden säilytys -40 °C</a:t>
            </a:r>
          </a:p>
          <a:p>
            <a:pPr marL="228600" lvl="1">
              <a:buClr>
                <a:srgbClr val="CC0000"/>
              </a:buClr>
            </a:pPr>
            <a:r>
              <a:rPr lang="fi-FI" dirty="0" smtClean="0"/>
              <a:t>Plasmanäytteet sulatetaan 5 min +37 °C vesihauteella </a:t>
            </a:r>
          </a:p>
          <a:p>
            <a:pPr marL="228600" lvl="1">
              <a:buClr>
                <a:srgbClr val="CC0000"/>
              </a:buClr>
            </a:pPr>
            <a:r>
              <a:rPr lang="fi-FI" dirty="0" smtClean="0"/>
              <a:t>Analysointi tunnin kuluessa sulatuksesta (antigeenit ei niin herkät)</a:t>
            </a:r>
          </a:p>
          <a:p>
            <a:pPr marL="228600" lvl="1">
              <a:buClr>
                <a:srgbClr val="CC0000"/>
              </a:buClr>
            </a:pPr>
            <a:r>
              <a:rPr lang="fi-FI" dirty="0" smtClean="0"/>
              <a:t>Yhdestä näytteestä keskimäärin 5 tutkimusta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3074" name="Picture 2" descr="C:\Users\pasanal\AppData\Local\Microsoft\Windows\Temporary Internet Files\Content.Outlook\6VBB86EV\IMG_20160201_08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40" y="1489434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 R MAX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4350" y="1476374"/>
            <a:ext cx="4032000" cy="4212000"/>
          </a:xfrm>
        </p:spPr>
        <p:txBody>
          <a:bodyPr/>
          <a:lstStyle/>
          <a:p>
            <a:r>
              <a:rPr lang="fi-FI" dirty="0" smtClean="0"/>
              <a:t>Vuoto + tukos</a:t>
            </a:r>
          </a:p>
          <a:p>
            <a:r>
              <a:rPr lang="fi-FI" dirty="0" smtClean="0"/>
              <a:t>Suurin osa näytteistä </a:t>
            </a:r>
          </a:p>
          <a:p>
            <a:r>
              <a:rPr lang="fi-FI" dirty="0" smtClean="0"/>
              <a:t>Max sarja n. 50 n</a:t>
            </a:r>
            <a:r>
              <a:rPr lang="fi-FI" dirty="0" smtClean="0"/>
              <a:t>. (näytteet analysoitava 1h kuluessa)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2932"/>
          <a:stretch>
            <a:fillRect/>
          </a:stretch>
        </p:blipFill>
        <p:spPr bwMode="auto">
          <a:xfrm>
            <a:off x="4428742" y="1305686"/>
            <a:ext cx="4032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1" y="2717293"/>
            <a:ext cx="2536825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Kiireelliset näytteet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Yleensä vuototaipumustutkimuksia</a:t>
            </a:r>
            <a:endParaRPr lang="fi-FI" dirty="0"/>
          </a:p>
          <a:p>
            <a:r>
              <a:rPr lang="fi-FI" dirty="0" smtClean="0"/>
              <a:t>DIC (</a:t>
            </a:r>
            <a:r>
              <a:rPr lang="fi-FI" dirty="0" err="1" smtClean="0"/>
              <a:t>Disseminated</a:t>
            </a:r>
            <a:r>
              <a:rPr lang="fi-FI" dirty="0" smtClean="0"/>
              <a:t> </a:t>
            </a:r>
            <a:r>
              <a:rPr lang="fi-FI" dirty="0" err="1"/>
              <a:t>intravascular</a:t>
            </a:r>
            <a:r>
              <a:rPr lang="fi-FI" dirty="0"/>
              <a:t> </a:t>
            </a:r>
            <a:r>
              <a:rPr lang="fi-FI" dirty="0" err="1" smtClean="0"/>
              <a:t>coagulation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/>
              <a:t>Usein leikkaus-, synnytys- tai traumaperäisiä </a:t>
            </a:r>
            <a:r>
              <a:rPr lang="fi-FI" dirty="0" smtClean="0"/>
              <a:t>vuotoja</a:t>
            </a:r>
          </a:p>
          <a:p>
            <a:r>
              <a:rPr lang="fi-FI" dirty="0" err="1" smtClean="0"/>
              <a:t>Hemofiilikot</a:t>
            </a:r>
            <a:r>
              <a:rPr lang="fi-FI" dirty="0" smtClean="0"/>
              <a:t>, von </a:t>
            </a:r>
            <a:r>
              <a:rPr lang="fi-FI" dirty="0" err="1" smtClean="0"/>
              <a:t>Willebrandin</a:t>
            </a:r>
            <a:r>
              <a:rPr lang="fi-FI" dirty="0" smtClean="0"/>
              <a:t> tautia sairastavat ja muut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Tieto 24/7</a:t>
            </a:r>
          </a:p>
          <a:p>
            <a:r>
              <a:rPr lang="fi-FI" dirty="0" smtClean="0"/>
              <a:t>Lääkäri tekee päätöksen kiireellisyydestä</a:t>
            </a:r>
          </a:p>
          <a:p>
            <a:r>
              <a:rPr lang="fi-FI" dirty="0" err="1" smtClean="0"/>
              <a:t>Labra</a:t>
            </a:r>
            <a:r>
              <a:rPr lang="fi-FI" dirty="0" smtClean="0"/>
              <a:t> kutsutaan paikalle </a:t>
            </a:r>
            <a:r>
              <a:rPr lang="fi-FI" dirty="0" smtClean="0">
                <a:sym typeface="Wingdings" panose="05000000000000000000" pitchFamily="2" charset="2"/>
              </a:rPr>
              <a:t> soittolista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Määritykset ja alustava lausunto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Toisinaan soitto lääkärille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7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Kiireelliset tutkimukset - potilascase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Von </a:t>
            </a:r>
            <a:r>
              <a:rPr lang="fi-FI" dirty="0" err="1" smtClean="0">
                <a:sym typeface="Wingdings" panose="05000000000000000000" pitchFamily="2" charset="2"/>
              </a:rPr>
              <a:t>Willebrandikko</a:t>
            </a:r>
            <a:r>
              <a:rPr lang="fi-FI" dirty="0" smtClean="0">
                <a:sym typeface="Wingdings" panose="05000000000000000000" pitchFamily="2" charset="2"/>
              </a:rPr>
              <a:t> murtanut leukansa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herkästi vuotava alue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Näyte otettu ennen toimenpidettä ja korvaushoitoa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 FVIII, </a:t>
            </a:r>
            <a:r>
              <a:rPr lang="fi-FI" dirty="0" err="1" smtClean="0">
                <a:sym typeface="Wingdings" panose="05000000000000000000" pitchFamily="2" charset="2"/>
              </a:rPr>
              <a:t>trombiiniaika</a:t>
            </a:r>
            <a:r>
              <a:rPr lang="fi-FI" dirty="0" smtClean="0">
                <a:sym typeface="Wingdings" panose="05000000000000000000" pitchFamily="2" charset="2"/>
              </a:rPr>
              <a:t> ja </a:t>
            </a:r>
            <a:r>
              <a:rPr lang="fi-FI" dirty="0" err="1" smtClean="0">
                <a:sym typeface="Wingdings" panose="05000000000000000000" pitchFamily="2" charset="2"/>
              </a:rPr>
              <a:t>vWFRCO</a:t>
            </a:r>
            <a:r>
              <a:rPr lang="fi-FI" dirty="0" smtClean="0">
                <a:sym typeface="Wingdings" panose="05000000000000000000" pitchFamily="2" charset="2"/>
              </a:rPr>
              <a:t> määritykset </a:t>
            </a:r>
            <a:r>
              <a:rPr lang="fi-FI" dirty="0" err="1" smtClean="0">
                <a:sym typeface="Wingdings" panose="05000000000000000000" pitchFamily="2" charset="2"/>
              </a:rPr>
              <a:t>VP:ssa</a:t>
            </a:r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15163"/>
              </p:ext>
            </p:extLst>
          </p:nvPr>
        </p:nvGraphicFramePr>
        <p:xfrm>
          <a:off x="316991" y="1584959"/>
          <a:ext cx="8071104" cy="406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260"/>
                <a:gridCol w="1882195"/>
                <a:gridCol w="2185260"/>
                <a:gridCol w="1818389"/>
              </a:tblGrid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Tutkimus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Tulos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Yksikkö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Viiteväli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P -VWFRCO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</a:rPr>
                        <a:t>91</a:t>
                      </a:r>
                      <a:endParaRPr lang="fi-FI" sz="1600" b="1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%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49 - 205</a:t>
                      </a:r>
                      <a:endParaRPr lang="fi-FI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1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FVIII:C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</a:rPr>
                        <a:t>106</a:t>
                      </a:r>
                      <a:endParaRPr lang="fi-FI" sz="1600" b="1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%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59 - 131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7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FVIII:C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1,06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IU/mL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Trombiiniaika pot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18,5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s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Trombiiniaika norm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19,5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s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Trombiiniaika erotus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-1,0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s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55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Trombiiniaika</a:t>
                      </a:r>
                      <a:endParaRPr lang="fi-FI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</a:rPr>
                        <a:t>normaali</a:t>
                      </a:r>
                      <a:endParaRPr lang="fi-FI" sz="1600" b="1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i-FI" sz="2000" dirty="0">
                        <a:effectLst/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9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Lausunto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Tämä on päivystysaikainen näyte, jonka tulokset ilmoitetaan ilman lääkärin lausuntoa. Lääkärin lausunto annetaan seuraavana arkipäivänä.</a:t>
            </a:r>
          </a:p>
          <a:p>
            <a:r>
              <a:rPr lang="fi-FI" i="1" dirty="0"/>
              <a:t>Lisätietoja tarvittaessa Veripalvelun tilauskeskuksesta puh. 0293001001.</a:t>
            </a:r>
          </a:p>
          <a:p>
            <a:endParaRPr lang="fi-FI" dirty="0" smtClean="0"/>
          </a:p>
          <a:p>
            <a:r>
              <a:rPr lang="fi-FI" dirty="0" smtClean="0"/>
              <a:t>Tutkittavalla </a:t>
            </a:r>
            <a:r>
              <a:rPr lang="fi-FI" dirty="0"/>
              <a:t>on todettu lievä 1-tyypin von </a:t>
            </a:r>
            <a:r>
              <a:rPr lang="fi-FI" dirty="0" err="1"/>
              <a:t>Willebrandin</a:t>
            </a:r>
            <a:r>
              <a:rPr lang="fi-FI" dirty="0"/>
              <a:t> tauti v. 2006 silloisilla diagnostisilla kriteereillä (tuolloin </a:t>
            </a:r>
            <a:r>
              <a:rPr lang="fi-FI" dirty="0" err="1"/>
              <a:t>vWF:RCo</a:t>
            </a:r>
            <a:r>
              <a:rPr lang="fi-FI" dirty="0"/>
              <a:t> 48-51 %, F VIII 70-73 %). Nyt tutkittavalla lähettävästä yksiköstä saatujen tietojen perusteella leukamurtuma, näyte otettu </a:t>
            </a:r>
            <a:r>
              <a:rPr lang="fi-FI" dirty="0" smtClean="0"/>
              <a:t>(</a:t>
            </a:r>
            <a:r>
              <a:rPr lang="fi-FI" i="1" dirty="0" smtClean="0"/>
              <a:t>pvm, klo</a:t>
            </a:r>
            <a:r>
              <a:rPr lang="fi-FI" dirty="0" smtClean="0"/>
              <a:t>) ennen </a:t>
            </a:r>
            <a:r>
              <a:rPr lang="fi-FI" dirty="0"/>
              <a:t>toimenpidettä ja korvaushoitoa. </a:t>
            </a:r>
          </a:p>
          <a:p>
            <a:r>
              <a:rPr lang="fi-FI" dirty="0"/>
              <a:t>Von </a:t>
            </a:r>
            <a:r>
              <a:rPr lang="fi-FI" dirty="0" err="1"/>
              <a:t>Willebrand</a:t>
            </a:r>
            <a:r>
              <a:rPr lang="fi-FI" dirty="0"/>
              <a:t> -tekijän (91 %) ja F VIII:n (106 %) aktiivisuudet ovat normaaleja. </a:t>
            </a:r>
            <a:r>
              <a:rPr lang="fi-FI" dirty="0" err="1"/>
              <a:t>Trombiiniaika</a:t>
            </a:r>
            <a:r>
              <a:rPr lang="fi-FI" dirty="0"/>
              <a:t> on normaali. </a:t>
            </a:r>
          </a:p>
          <a:p>
            <a:r>
              <a:rPr lang="fi-FI" dirty="0"/>
              <a:t>Kyseiset tekijät ovat akuutin faasin proteiineja, joiden tasot voivat vaihdella huomattavastikin. Lisäksi niiden perustasot suurenevat tyypillisesti jonkin verran iän myötä. </a:t>
            </a:r>
          </a:p>
          <a:p>
            <a:r>
              <a:rPr lang="fi-FI" dirty="0"/>
              <a:t>(Tulokset on ilmoitettu päivystävälle hematologille puhelimitse </a:t>
            </a:r>
            <a:r>
              <a:rPr lang="fi-FI" dirty="0" smtClean="0"/>
              <a:t>(</a:t>
            </a:r>
            <a:r>
              <a:rPr lang="fi-FI" i="1" dirty="0" smtClean="0"/>
              <a:t>pvm, klo)).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71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Henkilöstöä Veripalvelussa 2014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8" y="1453353"/>
            <a:ext cx="6939917" cy="332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961292" y="4876780"/>
            <a:ext cx="361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Henkilöstön määrä n. 458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6656832" y="3048000"/>
            <a:ext cx="841248" cy="4389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7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Laboratoriotutkimukset vuonna 2014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" y="1270997"/>
            <a:ext cx="7713094" cy="471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i 4"/>
          <p:cNvSpPr/>
          <p:nvPr/>
        </p:nvSpPr>
        <p:spPr>
          <a:xfrm>
            <a:off x="7254240" y="2377440"/>
            <a:ext cx="841248" cy="4389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Hemostaasitutkimukset</a:t>
            </a:r>
            <a:r>
              <a:rPr lang="fi-FI" dirty="0" smtClean="0"/>
              <a:t>, hyytymistutkimukset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</a:t>
            </a:r>
            <a:r>
              <a:rPr lang="fi-FI" dirty="0" err="1" smtClean="0"/>
              <a:t>Hemo</a:t>
            </a:r>
            <a:r>
              <a:rPr lang="fi-FI" dirty="0" smtClean="0"/>
              <a:t>” (”veri”) + ”</a:t>
            </a:r>
            <a:r>
              <a:rPr lang="fi-FI" dirty="0" err="1" smtClean="0"/>
              <a:t>stasis</a:t>
            </a:r>
            <a:r>
              <a:rPr lang="fi-FI" dirty="0" smtClean="0"/>
              <a:t>” (”liikkumaton”, ”veren pysähtyminen”) = </a:t>
            </a:r>
            <a:r>
              <a:rPr lang="fi-FI" dirty="0" err="1" smtClean="0"/>
              <a:t>hemostaasi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" y="2339667"/>
            <a:ext cx="7049477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092709" y="5653391"/>
            <a:ext cx="3918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/>
              <a:t>Kuva: http</a:t>
            </a:r>
            <a:r>
              <a:rPr lang="fi-FI" sz="1100" dirty="0"/>
              <a:t>://www.itpsupport.org.uk/itemsforsale/platelets.jpg</a:t>
            </a:r>
          </a:p>
        </p:txBody>
      </p:sp>
    </p:spTree>
    <p:extLst>
      <p:ext uri="{BB962C8B-B14F-4D97-AF65-F5344CB8AC3E}">
        <p14:creationId xmlns:p14="http://schemas.microsoft.com/office/powerpoint/2010/main" val="28016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olikon kääntöpuolet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4101" name="Picture 5" descr="http://icons.iconarchive.com/icons/awicons/vista-artistic/256/co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1" y="1742095"/>
            <a:ext cx="3423873" cy="34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48677" y="1969477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”Hyytyy liikaa”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tukos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6432794" y="196947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”Ei hyydy”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vuoto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Erään kemistin sanoin…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768096" y="2636475"/>
            <a:ext cx="737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smtClean="0"/>
              <a:t>”</a:t>
            </a:r>
            <a:r>
              <a:rPr lang="fi-FI" sz="3600" dirty="0" err="1" smtClean="0"/>
              <a:t>Cooleja</a:t>
            </a:r>
            <a:r>
              <a:rPr lang="fi-FI" sz="3600" dirty="0" smtClean="0"/>
              <a:t> </a:t>
            </a:r>
            <a:r>
              <a:rPr lang="fi-FI" sz="3600" dirty="0"/>
              <a:t>kemiallisia juttuja tapahtuu ja </a:t>
            </a:r>
            <a:r>
              <a:rPr lang="fi-FI" sz="3600" dirty="0" smtClean="0"/>
              <a:t>hyytymä muodostuu.”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94170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1" y="70338"/>
            <a:ext cx="8644346" cy="675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Vuototaipumustutkimukset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Mustelmaherkkyys</a:t>
            </a:r>
          </a:p>
          <a:p>
            <a:r>
              <a:rPr lang="fi-FI" dirty="0"/>
              <a:t>R</a:t>
            </a:r>
            <a:r>
              <a:rPr lang="fi-FI" dirty="0" smtClean="0"/>
              <a:t>unsaat nenäverenvuodot</a:t>
            </a:r>
          </a:p>
          <a:p>
            <a:r>
              <a:rPr lang="fi-FI" dirty="0" smtClean="0"/>
              <a:t>Runsaat kuukautiset</a:t>
            </a:r>
          </a:p>
          <a:p>
            <a:r>
              <a:rPr lang="fi-FI" dirty="0"/>
              <a:t>P</a:t>
            </a:r>
            <a:r>
              <a:rPr lang="fi-FI" dirty="0" smtClean="0"/>
              <a:t>oikkeava </a:t>
            </a:r>
            <a:r>
              <a:rPr lang="fi-FI" dirty="0"/>
              <a:t>vuoto leikkauksen tai synnytyksen yhteydessä </a:t>
            </a:r>
            <a:endParaRPr lang="fi-FI" dirty="0" smtClean="0"/>
          </a:p>
          <a:p>
            <a:r>
              <a:rPr lang="fi-FI" dirty="0"/>
              <a:t>S</a:t>
            </a:r>
            <a:r>
              <a:rPr lang="fi-FI" dirty="0" smtClean="0"/>
              <a:t>uvussa </a:t>
            </a:r>
            <a:r>
              <a:rPr lang="fi-FI" dirty="0"/>
              <a:t>tiedossa </a:t>
            </a:r>
            <a:r>
              <a:rPr lang="fi-FI" dirty="0" smtClean="0"/>
              <a:t>oleva vuotosairaus</a:t>
            </a:r>
          </a:p>
          <a:p>
            <a:pPr lvl="1"/>
            <a:r>
              <a:rPr lang="fi-FI" dirty="0" smtClean="0"/>
              <a:t>Von </a:t>
            </a:r>
            <a:r>
              <a:rPr lang="fi-FI" dirty="0" err="1" smtClean="0"/>
              <a:t>Willebrandin</a:t>
            </a:r>
            <a:r>
              <a:rPr lang="fi-FI" dirty="0" smtClean="0"/>
              <a:t> tauti</a:t>
            </a:r>
          </a:p>
          <a:p>
            <a:pPr lvl="1"/>
            <a:r>
              <a:rPr lang="fi-FI" dirty="0" smtClean="0"/>
              <a:t>A ja B hemofiliat</a:t>
            </a:r>
          </a:p>
          <a:p>
            <a:r>
              <a:rPr lang="fi-FI" dirty="0" smtClean="0"/>
              <a:t>Tiedossa oleva vuototaipumus </a:t>
            </a:r>
            <a:r>
              <a:rPr lang="fi-FI" dirty="0" smtClean="0">
                <a:sym typeface="Wingdings" panose="05000000000000000000" pitchFamily="2" charset="2"/>
              </a:rPr>
              <a:t> tutkimukset </a:t>
            </a:r>
            <a:r>
              <a:rPr lang="fi-FI" dirty="0" smtClean="0"/>
              <a:t>ennen toimenpidettä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www.veripalvelu.fi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546331"/>
      </p:ext>
    </p:extLst>
  </p:cSld>
  <p:clrMapOvr>
    <a:masterClrMapping/>
  </p:clrMapOvr>
</p:sld>
</file>

<file path=ppt/theme/theme1.xml><?xml version="1.0" encoding="utf-8"?>
<a:theme xmlns:a="http://schemas.openxmlformats.org/drawingml/2006/main" name="Veripalvelu_vaaka_fin">
  <a:themeElements>
    <a:clrScheme name="Veripalvelu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C00000"/>
      </a:accent1>
      <a:accent2>
        <a:srgbClr val="595959"/>
      </a:accent2>
      <a:accent3>
        <a:srgbClr val="952D98"/>
      </a:accent3>
      <a:accent4>
        <a:srgbClr val="0065BD"/>
      </a:accent4>
      <a:accent5>
        <a:srgbClr val="FF7900"/>
      </a:accent5>
      <a:accent6>
        <a:srgbClr val="BED600"/>
      </a:accent6>
      <a:hlink>
        <a:srgbClr val="CC0000"/>
      </a:hlink>
      <a:folHlink>
        <a:srgbClr val="952D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eripalvelu_vaaka_fin.potx" id="{F84579DE-ED8D-4CD2-B8F3-85EC1A530956}" vid="{CED3A068-E6B8-42E7-BDE6-58BC2718786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Veripalvelu_vaaka_fin</Template>
  <TotalTime>0</TotalTime>
  <Words>856</Words>
  <Application>Microsoft Office PowerPoint</Application>
  <PresentationFormat>Näytössä katseltava diaesitys (4:3)</PresentationFormat>
  <Paragraphs>239</Paragraphs>
  <Slides>27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9" baseType="lpstr">
      <vt:lpstr>Veripalvelu_vaaka_fin</vt:lpstr>
      <vt:lpstr>Photo Editor -kuva</vt:lpstr>
      <vt:lpstr>Hyytymistutkimukset spr veripalvelussa</vt:lpstr>
      <vt:lpstr>SPR Veripalvelu pähkinänkuoressa</vt:lpstr>
      <vt:lpstr>Henkilöstöä Veripalvelussa 2014</vt:lpstr>
      <vt:lpstr>Laboratoriotutkimukset vuonna 2014</vt:lpstr>
      <vt:lpstr>Hemostaasitutkimukset, hyytymistutkimukset</vt:lpstr>
      <vt:lpstr>Kolikon kääntöpuolet</vt:lpstr>
      <vt:lpstr>Erään kemistin sanoin…</vt:lpstr>
      <vt:lpstr>PowerPoint-esitys</vt:lpstr>
      <vt:lpstr>Vuototaipumustutkimukset</vt:lpstr>
      <vt:lpstr>Vuototaipumustutkimukset</vt:lpstr>
      <vt:lpstr>Vuototaipumustutkimukset</vt:lpstr>
      <vt:lpstr>Tukostaipumustutkimukset</vt:lpstr>
      <vt:lpstr>Tukostaipumustutkimukset</vt:lpstr>
      <vt:lpstr>Tukostaipumustutkimukset</vt:lpstr>
      <vt:lpstr>Näytteenoton ajoitus: Tukostaipumustutkimus</vt:lpstr>
      <vt:lpstr>Näytteenoton ajoitus: Vuototaipumustutkimus</vt:lpstr>
      <vt:lpstr>Preanalytiikka hyytymistutkimuksissa 1/4</vt:lpstr>
      <vt:lpstr>Preanalytiikka hyytymistutkimuksissa 2/4</vt:lpstr>
      <vt:lpstr>Preanalytiikka hyytymistutkimuksissa 3/4</vt:lpstr>
      <vt:lpstr>Preanalytiikka hyytymistutkimuksissa 4/4</vt:lpstr>
      <vt:lpstr>Hemostaasitutkimukset työnä</vt:lpstr>
      <vt:lpstr>Analysointi</vt:lpstr>
      <vt:lpstr>STA R MAX</vt:lpstr>
      <vt:lpstr>Kiireelliset näytteet</vt:lpstr>
      <vt:lpstr>Kiireelliset tutkimukset - potilascase</vt:lpstr>
      <vt:lpstr>Tulokset</vt:lpstr>
      <vt:lpstr>Lausunto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2015-11-17T06:37:40Z</dcterms:created>
  <dcterms:modified xsi:type="dcterms:W3CDTF">2016-02-01T11:57:24Z</dcterms:modified>
</cp:coreProperties>
</file>